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68" r:id="rId3"/>
    <p:sldId id="277" r:id="rId4"/>
    <p:sldId id="270" r:id="rId5"/>
    <p:sldId id="279" r:id="rId6"/>
    <p:sldId id="276" r:id="rId7"/>
    <p:sldId id="278" r:id="rId8"/>
    <p:sldId id="273" r:id="rId9"/>
    <p:sldId id="274" r:id="rId10"/>
    <p:sldId id="275" r:id="rId11"/>
    <p:sldId id="262" r:id="rId12"/>
  </p:sldIdLst>
  <p:sldSz cx="9144000" cy="6858000" type="screen4x3"/>
  <p:notesSz cx="6858000" cy="9144000"/>
  <p:embeddedFontLst>
    <p:embeddedFont>
      <p:font typeface="Abadi MT Condensed Extra Bold" panose="020B0604020202020204" charset="0"/>
      <p:bold r:id="rId13"/>
    </p:embeddedFont>
    <p:embeddedFont>
      <p:font typeface="Gloucester MT Extra Condensed" panose="02030808020601010101" pitchFamily="18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Bernard MT Condensed" panose="02050806060905020404" pitchFamily="18" charset="0"/>
      <p:regular r:id="rId19"/>
    </p:embeddedFont>
    <p:embeddedFont>
      <p:font typeface="Guilty Treasure" panose="020B0604020202020204" charset="0"/>
      <p:regular r:id="rId20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20-02-2025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425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20-02-2025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152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20-02-2025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440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20-02-2025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71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20-02-2025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917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20-02-2025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380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20-02-2025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28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20-02-2025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595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20-02-2025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717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20-02-2025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152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20-02-2025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19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532E0-13B0-47C6-A94E-5912A2C2A237}" type="datetimeFigureOut">
              <a:rPr lang="pt-PT" smtClean="0"/>
              <a:t>20-02-2025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990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dro Damião\Dropbox\Pedro Damião\Powerpoint Design\Imagens\hands-u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23503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4vector.com/i/free-vector-one-euro-coin-clip-art_105830_One_Euro_Coin_clip_art_h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4680">
            <a:off x="6176182" y="-688614"/>
            <a:ext cx="4826139" cy="4515888"/>
          </a:xfrm>
          <a:prstGeom prst="rect">
            <a:avLst/>
          </a:prstGeom>
          <a:noFill/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0" y="5877272"/>
            <a:ext cx="9144000" cy="50405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Agrupamento de Escolas D. Lourenço Vicente </a:t>
            </a: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3825166" y="1180909"/>
            <a:ext cx="2259002" cy="7768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2025</a:t>
            </a:r>
            <a:endParaRPr lang="pt-PT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pic>
        <p:nvPicPr>
          <p:cNvPr id="7" name="Picture 2" descr="G:\O meu disco\AEDLV\Logos MEC &amp; Outros\LOGO_COR-0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 b="26265"/>
          <a:stretch/>
        </p:blipFill>
        <p:spPr bwMode="auto">
          <a:xfrm>
            <a:off x="-684584" y="185154"/>
            <a:ext cx="5462958" cy="27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2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1340768"/>
            <a:ext cx="9144000" cy="13768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2" name="Rectângulo 1"/>
          <p:cNvSpPr/>
          <p:nvPr/>
        </p:nvSpPr>
        <p:spPr>
          <a:xfrm>
            <a:off x="196776" y="1520530"/>
            <a:ext cx="8839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Qual o calendário do Orçamento Participativo das Escolas?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96776" y="2996952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750" dirty="0" smtClean="0">
                <a:latin typeface="Gloucester MT Extra Condensed" panose="02030808020601010101" pitchFamily="18" charset="0"/>
              </a:rPr>
              <a:t>1. Abertura </a:t>
            </a:r>
            <a:r>
              <a:rPr lang="pt-PT" sz="2750" dirty="0">
                <a:latin typeface="Gloucester MT Extra Condensed" panose="02030808020601010101" pitchFamily="18" charset="0"/>
              </a:rPr>
              <a:t>do procedimento para apresentação de propostas:  </a:t>
            </a:r>
            <a:r>
              <a:rPr lang="pt-PT" sz="275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20 de </a:t>
            </a:r>
            <a:r>
              <a:rPr lang="pt-PT" sz="2750" dirty="0" err="1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fevereiro</a:t>
            </a:r>
            <a:endParaRPr lang="pt-PT" sz="2750" dirty="0" smtClean="0">
              <a:solidFill>
                <a:srgbClr val="0000FF"/>
              </a:solidFill>
              <a:latin typeface="Gloucester MT Extra Condensed" panose="02030808020601010101" pitchFamily="18" charset="0"/>
            </a:endParaRPr>
          </a:p>
          <a:p>
            <a:r>
              <a:rPr lang="pt-PT" sz="2750" dirty="0" smtClean="0">
                <a:latin typeface="Gloucester MT Extra Condensed" panose="02030808020601010101" pitchFamily="18" charset="0"/>
              </a:rPr>
              <a:t>2</a:t>
            </a:r>
            <a:r>
              <a:rPr lang="pt-PT" sz="2750" dirty="0">
                <a:latin typeface="Gloucester MT Extra Condensed" panose="02030808020601010101" pitchFamily="18" charset="0"/>
              </a:rPr>
              <a:t>. Desenvolvimento e apresentação </a:t>
            </a:r>
            <a:r>
              <a:rPr lang="pt-PT" sz="2750" dirty="0" smtClean="0">
                <a:latin typeface="Gloucester MT Extra Condensed" panose="02030808020601010101" pitchFamily="18" charset="0"/>
              </a:rPr>
              <a:t>propostas</a:t>
            </a:r>
            <a:r>
              <a:rPr lang="pt-PT" sz="2750" dirty="0">
                <a:latin typeface="Gloucester MT Extra Condensed" panose="02030808020601010101" pitchFamily="18" charset="0"/>
              </a:rPr>
              <a:t>: </a:t>
            </a:r>
            <a:r>
              <a:rPr lang="pt-PT" sz="275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Até</a:t>
            </a:r>
            <a:r>
              <a:rPr lang="pt-PT" sz="2750" dirty="0" smtClean="0">
                <a:latin typeface="Gloucester MT Extra Condensed" panose="02030808020601010101" pitchFamily="18" charset="0"/>
              </a:rPr>
              <a:t> </a:t>
            </a:r>
            <a:r>
              <a:rPr lang="pt-PT" sz="275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14 de </a:t>
            </a:r>
            <a:r>
              <a:rPr lang="pt-PT" sz="2750" dirty="0" err="1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março</a:t>
            </a:r>
            <a:r>
              <a:rPr lang="pt-PT" sz="275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 (entrega na secretaria)</a:t>
            </a:r>
            <a:endParaRPr lang="pt-PT" sz="2750" dirty="0">
              <a:solidFill>
                <a:srgbClr val="0000FF"/>
              </a:solidFill>
              <a:latin typeface="Gloucester MT Extra Condensed" panose="02030808020601010101" pitchFamily="18" charset="0"/>
            </a:endParaRPr>
          </a:p>
          <a:p>
            <a:r>
              <a:rPr lang="pt-PT" sz="2750" dirty="0">
                <a:latin typeface="Gloucester MT Extra Condensed" panose="02030808020601010101" pitchFamily="18" charset="0"/>
              </a:rPr>
              <a:t>3. Reunião </a:t>
            </a:r>
            <a:r>
              <a:rPr lang="pt-PT" sz="2750" dirty="0" smtClean="0">
                <a:latin typeface="Gloucester MT Extra Condensed" panose="02030808020601010101" pitchFamily="18" charset="0"/>
              </a:rPr>
              <a:t>com os proponentes: </a:t>
            </a:r>
            <a:r>
              <a:rPr lang="pt-PT" sz="275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17 a 21 de </a:t>
            </a:r>
            <a:r>
              <a:rPr lang="pt-PT" sz="2750" dirty="0" err="1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março</a:t>
            </a:r>
            <a:endParaRPr lang="pt-PT" sz="2750" dirty="0">
              <a:solidFill>
                <a:srgbClr val="0000FF"/>
              </a:solidFill>
              <a:latin typeface="Gloucester MT Extra Condensed" panose="02030808020601010101" pitchFamily="18" charset="0"/>
            </a:endParaRPr>
          </a:p>
          <a:p>
            <a:r>
              <a:rPr lang="pt-PT" sz="2750" dirty="0">
                <a:latin typeface="Gloucester MT Extra Condensed" panose="02030808020601010101" pitchFamily="18" charset="0"/>
              </a:rPr>
              <a:t>4. Divulgação e debate das propostas: </a:t>
            </a:r>
            <a:r>
              <a:rPr lang="pt-PT" sz="275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2</a:t>
            </a:r>
            <a:r>
              <a:rPr lang="pt-PT" sz="275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4 </a:t>
            </a:r>
            <a:r>
              <a:rPr lang="pt-PT" sz="275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 </a:t>
            </a:r>
            <a:r>
              <a:rPr lang="pt-PT" sz="275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28 </a:t>
            </a:r>
            <a:r>
              <a:rPr lang="pt-PT" sz="275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março</a:t>
            </a:r>
          </a:p>
          <a:p>
            <a:r>
              <a:rPr lang="pt-PT" sz="2750" dirty="0">
                <a:latin typeface="Gloucester MT Extra Condensed" panose="02030808020601010101" pitchFamily="18" charset="0"/>
              </a:rPr>
              <a:t>5. Votação das propostas:  </a:t>
            </a:r>
            <a:r>
              <a:rPr lang="pt-PT" sz="275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1</a:t>
            </a:r>
            <a:r>
              <a:rPr lang="pt-PT" sz="275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 </a:t>
            </a:r>
            <a:r>
              <a:rPr lang="pt-PT" sz="275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de Abril</a:t>
            </a:r>
            <a:r>
              <a:rPr lang="pt-PT" sz="2750" dirty="0">
                <a:latin typeface="Gloucester MT Extra Condensed" panose="02030808020601010101" pitchFamily="18" charset="0"/>
              </a:rPr>
              <a:t/>
            </a:r>
            <a:br>
              <a:rPr lang="pt-PT" sz="2750" dirty="0">
                <a:latin typeface="Gloucester MT Extra Condensed" panose="02030808020601010101" pitchFamily="18" charset="0"/>
              </a:rPr>
            </a:br>
            <a:r>
              <a:rPr lang="pt-PT" sz="2750" dirty="0">
                <a:latin typeface="Gloucester MT Extra Condensed" panose="02030808020601010101" pitchFamily="18" charset="0"/>
              </a:rPr>
              <a:t>6. Divulgação resultados: </a:t>
            </a:r>
            <a:r>
              <a:rPr lang="pt-PT" sz="275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até 4 de </a:t>
            </a:r>
            <a:r>
              <a:rPr lang="pt-PT" sz="2750" dirty="0" err="1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abril</a:t>
            </a:r>
            <a:r>
              <a:rPr lang="pt-PT" sz="2750" dirty="0">
                <a:latin typeface="Gloucester MT Extra Condensed" panose="02030808020601010101" pitchFamily="18" charset="0"/>
              </a:rPr>
              <a:t/>
            </a:r>
            <a:br>
              <a:rPr lang="pt-PT" sz="2750" dirty="0">
                <a:latin typeface="Gloucester MT Extra Condensed" panose="02030808020601010101" pitchFamily="18" charset="0"/>
              </a:rPr>
            </a:br>
            <a:r>
              <a:rPr lang="pt-PT" sz="2750" dirty="0">
                <a:latin typeface="Gloucester MT Extra Condensed" panose="02030808020601010101" pitchFamily="18" charset="0"/>
              </a:rPr>
              <a:t>7. Planeamento da execução: </a:t>
            </a:r>
            <a:r>
              <a:rPr lang="pt-PT" sz="275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até ao final de maio</a:t>
            </a:r>
            <a:r>
              <a:rPr lang="pt-PT" sz="2750" dirty="0">
                <a:latin typeface="Gloucester MT Extra Condensed" panose="02030808020601010101" pitchFamily="18" charset="0"/>
              </a:rPr>
              <a:t/>
            </a:r>
            <a:br>
              <a:rPr lang="pt-PT" sz="2750" dirty="0">
                <a:latin typeface="Gloucester MT Extra Condensed" panose="02030808020601010101" pitchFamily="18" charset="0"/>
              </a:rPr>
            </a:br>
            <a:r>
              <a:rPr lang="pt-PT" sz="2750" dirty="0">
                <a:latin typeface="Gloucester MT Extra Condensed" panose="02030808020601010101" pitchFamily="18" charset="0"/>
              </a:rPr>
              <a:t>8</a:t>
            </a:r>
            <a:r>
              <a:rPr lang="pt-PT" sz="275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. </a:t>
            </a:r>
            <a:r>
              <a:rPr lang="pt-PT" sz="2750" dirty="0">
                <a:latin typeface="Gloucester MT Extra Condensed" panose="02030808020601010101" pitchFamily="18" charset="0"/>
              </a:rPr>
              <a:t>Execução da medida: </a:t>
            </a:r>
            <a:r>
              <a:rPr lang="pt-PT" sz="275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até ao final do respetivo ano civil (</a:t>
            </a:r>
            <a:r>
              <a:rPr lang="pt-PT" sz="2750" dirty="0" err="1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dezembro</a:t>
            </a:r>
            <a:r>
              <a:rPr lang="pt-PT" sz="275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)</a:t>
            </a:r>
            <a:endParaRPr lang="pt-PT" sz="2750" dirty="0">
              <a:solidFill>
                <a:srgbClr val="0000FF"/>
              </a:solidFill>
              <a:latin typeface="Gloucester MT Extra Condensed" panose="02030808020601010101" pitchFamily="18" charset="0"/>
            </a:endParaRPr>
          </a:p>
        </p:txBody>
      </p:sp>
      <p:pic>
        <p:nvPicPr>
          <p:cNvPr id="10244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646"/>
            <a:ext cx="2894778" cy="1630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O meu disco\AEDLV\Logos MEC &amp; Outros\LOGO_COR-0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 b="26265"/>
          <a:stretch/>
        </p:blipFill>
        <p:spPr bwMode="auto">
          <a:xfrm>
            <a:off x="196775" y="228600"/>
            <a:ext cx="2052611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5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brick wall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0" y="5445224"/>
            <a:ext cx="9144000" cy="64807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Orçamento Participativo das Escolas </a:t>
            </a:r>
            <a:r>
              <a:rPr lang="pt-PT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2025</a:t>
            </a:r>
            <a:endParaRPr lang="pt-PT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pic>
        <p:nvPicPr>
          <p:cNvPr id="5" name="Picture 2" descr="C:\Users\Pedro Damião\Dropbox\Pedro Damião\Powerpoint Design\Imagens\hands-u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" y="476672"/>
            <a:ext cx="909101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1403648" y="620688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8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ilty Treasure" panose="02000500000000000000" pitchFamily="2" charset="0"/>
              </a:rPr>
              <a:t>Participa! Participem!</a:t>
            </a:r>
            <a:endParaRPr lang="pt-PT" sz="6000" dirty="0">
              <a:solidFill>
                <a:schemeClr val="tx1">
                  <a:lumMod val="95000"/>
                  <a:lumOff val="5000"/>
                </a:schemeClr>
              </a:solidFill>
              <a:latin typeface="Guilty Treasur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1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-21039" y="1484784"/>
            <a:ext cx="9144000" cy="999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196776" y="1661318"/>
            <a:ext cx="883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O que é o Orçamento Participativo das Escolas?</a:t>
            </a:r>
          </a:p>
        </p:txBody>
      </p:sp>
      <p:sp>
        <p:nvSpPr>
          <p:cNvPr id="7" name="Rectângulo 6"/>
          <p:cNvSpPr/>
          <p:nvPr/>
        </p:nvSpPr>
        <p:spPr>
          <a:xfrm>
            <a:off x="203109" y="3356992"/>
            <a:ext cx="8695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dirty="0">
                <a:latin typeface="Gloucester MT Extra Condensed" panose="02030808020601010101" pitchFamily="18" charset="0"/>
              </a:rPr>
              <a:t>Processo que garante aos alunos a possibilidade de </a:t>
            </a:r>
            <a:r>
              <a:rPr lang="pt-PT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participarem </a:t>
            </a:r>
            <a:r>
              <a:rPr lang="pt-PT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ativamente</a:t>
            </a:r>
            <a:r>
              <a:rPr lang="pt-PT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 no desenvolvimento de um </a:t>
            </a:r>
            <a:r>
              <a:rPr lang="pt-PT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projeto</a:t>
            </a:r>
            <a:r>
              <a:rPr lang="pt-PT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 que contribua para a melhoria da sua escola</a:t>
            </a:r>
            <a:r>
              <a:rPr lang="pt-PT" sz="3200" dirty="0">
                <a:latin typeface="Gloucester MT Extra Condensed" panose="02030808020601010101" pitchFamily="18" charset="0"/>
              </a:rPr>
              <a:t>, de acordo com as suas preferências, necessidades e vontades. </a:t>
            </a:r>
          </a:p>
        </p:txBody>
      </p:sp>
      <p:pic>
        <p:nvPicPr>
          <p:cNvPr id="7170" name="Picture 2" descr="Resultado de imagem para orçament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16" y="20273"/>
            <a:ext cx="1708310" cy="14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O meu disco\AEDLV\Logos MEC &amp; Outros\LOGO_COR-0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 b="26265"/>
          <a:stretch/>
        </p:blipFill>
        <p:spPr bwMode="auto">
          <a:xfrm>
            <a:off x="196775" y="228600"/>
            <a:ext cx="2052611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2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-21039" y="1484784"/>
            <a:ext cx="9144000" cy="999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196776" y="1661318"/>
            <a:ext cx="883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Que tipo de propostas podem ser apresentadas?</a:t>
            </a:r>
          </a:p>
        </p:txBody>
      </p:sp>
      <p:sp>
        <p:nvSpPr>
          <p:cNvPr id="7" name="Rectângulo 6"/>
          <p:cNvSpPr/>
          <p:nvPr/>
        </p:nvSpPr>
        <p:spPr>
          <a:xfrm>
            <a:off x="203109" y="3140968"/>
            <a:ext cx="8695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dirty="0">
                <a:latin typeface="Gloucester MT Extra Condensed" panose="02030808020601010101" pitchFamily="18" charset="0"/>
              </a:rPr>
              <a:t>Propostas para a </a:t>
            </a:r>
            <a:r>
              <a:rPr lang="pt-PT" sz="32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aquisição de bens e ou serviços </a:t>
            </a:r>
            <a:r>
              <a:rPr lang="pt-PT" sz="3200" dirty="0">
                <a:latin typeface="Gloucester MT Extra Condensed" panose="02030808020601010101" pitchFamily="18" charset="0"/>
              </a:rPr>
              <a:t>que sejam necessários para a </a:t>
            </a:r>
            <a:r>
              <a:rPr lang="pt-PT" sz="32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beneficiação do espaço escolar </a:t>
            </a:r>
            <a:r>
              <a:rPr lang="pt-PT" sz="3200" dirty="0">
                <a:latin typeface="Gloucester MT Extra Condensed" panose="02030808020601010101" pitchFamily="18" charset="0"/>
              </a:rPr>
              <a:t>e ou destinados a </a:t>
            </a:r>
            <a:r>
              <a:rPr lang="pt-PT" sz="32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melhorar os processos de ensino-aprendizagem</a:t>
            </a:r>
            <a:r>
              <a:rPr lang="pt-PT" sz="3200" dirty="0">
                <a:latin typeface="Gloucester MT Extra Condensed" panose="02030808020601010101" pitchFamily="18" charset="0"/>
              </a:rPr>
              <a:t> e do qual possa beneficiar toda a comunidade escolar.</a:t>
            </a:r>
          </a:p>
        </p:txBody>
      </p:sp>
      <p:pic>
        <p:nvPicPr>
          <p:cNvPr id="7170" name="Picture 2" descr="Resultado de imagem para orçament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16" y="20273"/>
            <a:ext cx="1708310" cy="14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O meu disco\AEDLV\Logos MEC &amp; Outros\LOGO_COR-0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 b="26265"/>
          <a:stretch/>
        </p:blipFill>
        <p:spPr bwMode="auto">
          <a:xfrm>
            <a:off x="196775" y="228600"/>
            <a:ext cx="2052611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3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-10974" y="1357461"/>
            <a:ext cx="9144000" cy="999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196776" y="1533995"/>
            <a:ext cx="883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Quem pode participar?</a:t>
            </a:r>
          </a:p>
        </p:txBody>
      </p:sp>
      <p:sp>
        <p:nvSpPr>
          <p:cNvPr id="7" name="Rectângulo 6"/>
          <p:cNvSpPr/>
          <p:nvPr/>
        </p:nvSpPr>
        <p:spPr>
          <a:xfrm>
            <a:off x="611560" y="335699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Alunos do 3º ciclo do ensino básico </a:t>
            </a:r>
            <a:r>
              <a:rPr lang="pt-PT" sz="3600" dirty="0">
                <a:latin typeface="Gloucester MT Extra Condensed" panose="02030808020601010101" pitchFamily="18" charset="0"/>
              </a:rPr>
              <a:t>e do ensino secundário</a:t>
            </a:r>
          </a:p>
        </p:txBody>
      </p:sp>
      <p:pic>
        <p:nvPicPr>
          <p:cNvPr id="6" name="Picture 2" descr="C:\Users\Pedro Damião\Dropbox\Pedro Damião\Powerpoint Design\Imagens\hands-up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/>
          <a:stretch/>
        </p:blipFill>
        <p:spPr bwMode="auto">
          <a:xfrm>
            <a:off x="5817458" y="-154707"/>
            <a:ext cx="3315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622992" y="4581128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Apresentação</a:t>
            </a:r>
            <a:r>
              <a:rPr lang="pt-PT" sz="3600" dirty="0">
                <a:latin typeface="Gloucester MT Extra Condensed" panose="02030808020601010101" pitchFamily="18" charset="0"/>
              </a:rPr>
              <a:t> de propostas</a:t>
            </a:r>
          </a:p>
        </p:txBody>
      </p:sp>
      <p:sp>
        <p:nvSpPr>
          <p:cNvPr id="5" name="Rectângulo 4"/>
          <p:cNvSpPr/>
          <p:nvPr/>
        </p:nvSpPr>
        <p:spPr>
          <a:xfrm>
            <a:off x="1763688" y="5301208"/>
            <a:ext cx="3048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Votação</a:t>
            </a:r>
            <a:r>
              <a:rPr lang="pt-PT" sz="3600" dirty="0">
                <a:latin typeface="Gloucester MT Extra Condensed" panose="02030808020601010101" pitchFamily="18" charset="0"/>
              </a:rPr>
              <a:t> das propostas</a:t>
            </a:r>
          </a:p>
        </p:txBody>
      </p:sp>
      <p:pic>
        <p:nvPicPr>
          <p:cNvPr id="9" name="Picture 2" descr="G:\O meu disco\AEDLV\Logos MEC &amp; Outros\LOGO_COR-0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 b="26265"/>
          <a:stretch/>
        </p:blipFill>
        <p:spPr bwMode="auto">
          <a:xfrm>
            <a:off x="196775" y="228600"/>
            <a:ext cx="2052611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2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-10974" y="1357461"/>
            <a:ext cx="9144000" cy="999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196776" y="1533995"/>
            <a:ext cx="883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Quem apresenta as propostas?</a:t>
            </a:r>
          </a:p>
        </p:txBody>
      </p:sp>
      <p:sp>
        <p:nvSpPr>
          <p:cNvPr id="7" name="Rectângulo 6"/>
          <p:cNvSpPr/>
          <p:nvPr/>
        </p:nvSpPr>
        <p:spPr>
          <a:xfrm>
            <a:off x="587592" y="2636912"/>
            <a:ext cx="8232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Individualmente</a:t>
            </a:r>
            <a:r>
              <a:rPr lang="pt-PT" sz="2800" dirty="0">
                <a:latin typeface="Gloucester MT Extra Condensed" panose="02030808020601010101" pitchFamily="18" charset="0"/>
              </a:rPr>
              <a:t>, por um aluno, ou em </a:t>
            </a:r>
            <a:r>
              <a:rPr lang="pt-PT" sz="28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grupo</a:t>
            </a:r>
            <a:r>
              <a:rPr lang="pt-PT" sz="2800" dirty="0">
                <a:latin typeface="Gloucester MT Extra Condensed" panose="02030808020601010101" pitchFamily="18" charset="0"/>
              </a:rPr>
              <a:t>, máximo de 5 alunos</a:t>
            </a:r>
          </a:p>
          <a:p>
            <a:r>
              <a:rPr lang="pt-PT" sz="2800" dirty="0">
                <a:latin typeface="Gloucester MT Extra Condensed" panose="02030808020601010101" pitchFamily="18" charset="0"/>
              </a:rPr>
              <a:t> </a:t>
            </a:r>
          </a:p>
          <a:p>
            <a:r>
              <a:rPr lang="pt-PT" sz="28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Cada proposta </a:t>
            </a:r>
            <a:r>
              <a:rPr lang="pt-PT" sz="2800" dirty="0">
                <a:latin typeface="Gloucester MT Extra Condensed" panose="02030808020601010101" pitchFamily="18" charset="0"/>
              </a:rPr>
              <a:t>tem que ser </a:t>
            </a:r>
            <a:r>
              <a:rPr lang="pt-PT" sz="28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apoiada</a:t>
            </a:r>
            <a:r>
              <a:rPr lang="pt-PT" sz="2800" dirty="0">
                <a:latin typeface="Gloucester MT Extra Condensed" panose="02030808020601010101" pitchFamily="18" charset="0"/>
              </a:rPr>
              <a:t> por, pelo menos, 5% dos alunos do 3.º ciclo:</a:t>
            </a:r>
          </a:p>
          <a:p>
            <a:pPr lvl="1"/>
            <a:r>
              <a:rPr lang="pt-PT" sz="2800" dirty="0">
                <a:latin typeface="Gloucester MT Extra Condensed" panose="02030808020601010101" pitchFamily="18" charset="0"/>
              </a:rPr>
              <a:t>EB Ribamar= </a:t>
            </a:r>
            <a:r>
              <a:rPr lang="pt-PT" sz="280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11 </a:t>
            </a:r>
            <a:r>
              <a:rPr lang="pt-PT" sz="28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alunos </a:t>
            </a:r>
          </a:p>
          <a:p>
            <a:pPr lvl="1"/>
            <a:r>
              <a:rPr lang="pt-PT" sz="2800" dirty="0">
                <a:latin typeface="Gloucester MT Extra Condensed" panose="02030808020601010101" pitchFamily="18" charset="0"/>
              </a:rPr>
              <a:t>EB Dr. João das Regras= </a:t>
            </a:r>
            <a:r>
              <a:rPr lang="pt-PT" sz="280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19 </a:t>
            </a:r>
            <a:r>
              <a:rPr lang="pt-PT" sz="28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alunos</a:t>
            </a:r>
          </a:p>
          <a:p>
            <a:endParaRPr lang="pt-PT" sz="2800" dirty="0">
              <a:latin typeface="Gloucester MT Extra Condensed" panose="02030808020601010101" pitchFamily="18" charset="0"/>
            </a:endParaRPr>
          </a:p>
          <a:p>
            <a:r>
              <a:rPr lang="pt-PT" sz="2800" dirty="0">
                <a:latin typeface="Gloucester MT Extra Condensed" panose="02030808020601010101" pitchFamily="18" charset="0"/>
              </a:rPr>
              <a:t>Identificados pelo seu nome, número de aluno conforme cartão e assinatura.</a:t>
            </a:r>
          </a:p>
        </p:txBody>
      </p:sp>
      <p:pic>
        <p:nvPicPr>
          <p:cNvPr id="6" name="Picture 2" descr="C:\Users\Pedro Damião\Dropbox\Pedro Damião\Powerpoint Design\Imagens\hands-up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/>
          <a:stretch/>
        </p:blipFill>
        <p:spPr bwMode="auto">
          <a:xfrm>
            <a:off x="5817458" y="-154707"/>
            <a:ext cx="3315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O meu disco\AEDLV\Logos MEC &amp; Outros\LOGO_COR-0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 b="26265"/>
          <a:stretch/>
        </p:blipFill>
        <p:spPr bwMode="auto">
          <a:xfrm>
            <a:off x="196775" y="228600"/>
            <a:ext cx="2052611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9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-10974" y="1357461"/>
            <a:ext cx="9144000" cy="999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196776" y="1533995"/>
            <a:ext cx="883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Quem pode beneficiar com a proposta votada?</a:t>
            </a:r>
          </a:p>
        </p:txBody>
      </p:sp>
      <p:sp>
        <p:nvSpPr>
          <p:cNvPr id="7" name="Rectângulo 6"/>
          <p:cNvSpPr/>
          <p:nvPr/>
        </p:nvSpPr>
        <p:spPr>
          <a:xfrm>
            <a:off x="611560" y="335699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Todos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os alunos da  Escola</a:t>
            </a:r>
            <a:endParaRPr lang="pt-PT" sz="3600" dirty="0">
              <a:latin typeface="Gloucester MT Extra Condensed" panose="02030808020601010101" pitchFamily="18" charset="0"/>
            </a:endParaRPr>
          </a:p>
        </p:txBody>
      </p:sp>
      <p:pic>
        <p:nvPicPr>
          <p:cNvPr id="6" name="Picture 2" descr="C:\Users\Pedro Damião\Dropbox\Pedro Damião\Powerpoint Design\Imagens\hands-up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/>
          <a:stretch/>
        </p:blipFill>
        <p:spPr bwMode="auto">
          <a:xfrm>
            <a:off x="5817458" y="-154707"/>
            <a:ext cx="3315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O meu disco\AEDLV\Logos MEC &amp; Outros\LOGO_COR-0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 b="26265"/>
          <a:stretch/>
        </p:blipFill>
        <p:spPr bwMode="auto">
          <a:xfrm>
            <a:off x="196775" y="228600"/>
            <a:ext cx="2052611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0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-21040" y="1188910"/>
            <a:ext cx="9165039" cy="14962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196776" y="1484784"/>
            <a:ext cx="8839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Qual o montante do Orçamento </a:t>
            </a:r>
          </a:p>
          <a:p>
            <a:r>
              <a:rPr lang="pt-PT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Participativo das Escolas?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178892" y="2996952"/>
            <a:ext cx="6875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>
                <a:latin typeface="Gloucester MT Extra Condensed" panose="02030808020601010101" pitchFamily="18" charset="0"/>
              </a:rPr>
              <a:t>Escolas com menos de 500 alunos do 3.º ciclo = </a:t>
            </a:r>
            <a:r>
              <a:rPr lang="pt-P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€ 500</a:t>
            </a:r>
            <a:endParaRPr lang="pt-PT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ucester MT Extra Condensed" panose="02030808020601010101" pitchFamily="18" charset="0"/>
            </a:endParaRPr>
          </a:p>
        </p:txBody>
      </p:sp>
      <p:pic>
        <p:nvPicPr>
          <p:cNvPr id="6" name="Picture 4" descr="http://4vector.com/i/free-vector-one-euro-coin-clip-art_105830_One_Euro_Coin_clip_art_h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4680">
            <a:off x="7083271" y="-631738"/>
            <a:ext cx="3106727" cy="2907009"/>
          </a:xfrm>
          <a:prstGeom prst="rect">
            <a:avLst/>
          </a:prstGeom>
          <a:noFill/>
        </p:spPr>
      </p:pic>
      <p:pic>
        <p:nvPicPr>
          <p:cNvPr id="9" name="Picture 4" descr="Resultado de imagem para 500 eur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3816424" cy="19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5076056" y="4540789"/>
            <a:ext cx="33682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400" dirty="0">
                <a:latin typeface="Gloucester MT Extra Condensed" panose="02030808020601010101" pitchFamily="18" charset="0"/>
              </a:rPr>
              <a:t>Angariação de fundos pelos alunos </a:t>
            </a:r>
          </a:p>
          <a:p>
            <a:pPr algn="ctr"/>
            <a:r>
              <a:rPr lang="pt-PT" sz="2400" dirty="0">
                <a:latin typeface="Gloucester MT Extra Condensed" panose="02030808020601010101" pitchFamily="18" charset="0"/>
              </a:rPr>
              <a:t>para complementar o valor atribuído</a:t>
            </a:r>
          </a:p>
        </p:txBody>
      </p:sp>
      <p:pic>
        <p:nvPicPr>
          <p:cNvPr id="10" name="Picture 2" descr="G:\O meu disco\AEDLV\Logos MEC &amp; Outros\LOGO_COR-0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 b="26265"/>
          <a:stretch/>
        </p:blipFill>
        <p:spPr bwMode="auto">
          <a:xfrm>
            <a:off x="152586" y="102298"/>
            <a:ext cx="2052611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8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-21039" y="1201106"/>
            <a:ext cx="9144000" cy="999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224148" y="1377640"/>
            <a:ext cx="883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Quais os objetivos do O.P.E.?</a:t>
            </a:r>
          </a:p>
        </p:txBody>
      </p:sp>
      <p:sp>
        <p:nvSpPr>
          <p:cNvPr id="7" name="Rectângulo 6"/>
          <p:cNvSpPr/>
          <p:nvPr/>
        </p:nvSpPr>
        <p:spPr>
          <a:xfrm>
            <a:off x="395536" y="2708920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Estimular a participação democrática dos estudantes</a:t>
            </a:r>
            <a:r>
              <a:rPr lang="pt-PT" sz="3200" dirty="0">
                <a:latin typeface="Gloucester MT Extra Condensed" panose="02030808020601010101" pitchFamily="18" charset="0"/>
              </a:rPr>
              <a:t>, valorizando as suas opiniões e a sua capacidade argumentativa, reflexiva e de mobilização </a:t>
            </a:r>
            <a:r>
              <a:rPr lang="pt-PT" sz="3200" dirty="0" err="1">
                <a:latin typeface="Gloucester MT Extra Condensed" panose="02030808020601010101" pitchFamily="18" charset="0"/>
              </a:rPr>
              <a:t>coletiva</a:t>
            </a:r>
            <a:r>
              <a:rPr lang="pt-PT" sz="3200" dirty="0">
                <a:latin typeface="Gloucester MT Extra Condensed" panose="02030808020601010101" pitchFamily="18" charset="0"/>
              </a:rPr>
              <a:t>, assim como o seu conhecimento prático de alguns mecanismos básicos da vida democrática.</a:t>
            </a:r>
            <a:br>
              <a:rPr lang="pt-PT" sz="3200" dirty="0">
                <a:latin typeface="Gloucester MT Extra Condensed" panose="02030808020601010101" pitchFamily="18" charset="0"/>
              </a:rPr>
            </a:br>
            <a:endParaRPr lang="pt-PT" sz="3200" dirty="0">
              <a:latin typeface="Gloucester MT Extra Condensed" panose="02030808020601010101" pitchFamily="18" charset="0"/>
            </a:endParaRPr>
          </a:p>
          <a:p>
            <a:pPr algn="just"/>
            <a:r>
              <a:rPr lang="pt-PT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Combater o défice de confiança e o afastamento dos cidadãos</a:t>
            </a:r>
            <a:r>
              <a:rPr lang="pt-PT" sz="3200" dirty="0">
                <a:latin typeface="Gloucester MT Extra Condensed" panose="02030808020601010101" pitchFamily="18" charset="0"/>
              </a:rPr>
              <a:t>, sobretudo os mais jovens, relativamente às instituições democráticas.</a:t>
            </a:r>
          </a:p>
        </p:txBody>
      </p:sp>
      <p:pic>
        <p:nvPicPr>
          <p:cNvPr id="10" name="Picture 2" descr="Resultado de imagem para orçament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16" y="20273"/>
            <a:ext cx="1708310" cy="14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O meu disco\AEDLV\Logos MEC &amp; Outros\LOGO_COR-0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 b="26265"/>
          <a:stretch/>
        </p:blipFill>
        <p:spPr bwMode="auto">
          <a:xfrm>
            <a:off x="18336" y="45457"/>
            <a:ext cx="2052611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7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395536" y="2780928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Reforçar a gestão democrática das escolas</a:t>
            </a:r>
            <a:r>
              <a:rPr lang="pt-PT" sz="3200" dirty="0">
                <a:latin typeface="Gloucester MT Extra Condensed" panose="02030808020601010101" pitchFamily="18" charset="0"/>
              </a:rPr>
              <a:t>, assim como a identificação e a responsabilidade dos estudantes relativamente à escola que frequentam.</a:t>
            </a:r>
          </a:p>
          <a:p>
            <a:pPr algn="just"/>
            <a:endParaRPr lang="pt-PT" sz="3200" dirty="0">
              <a:latin typeface="Gloucester MT Extra Condensed" panose="02030808020601010101" pitchFamily="18" charset="0"/>
            </a:endParaRPr>
          </a:p>
          <a:p>
            <a:pPr algn="just"/>
            <a:r>
              <a:rPr lang="pt-PT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Contribuir para as comemorações do dia do estudante.</a:t>
            </a:r>
          </a:p>
        </p:txBody>
      </p:sp>
      <p:pic>
        <p:nvPicPr>
          <p:cNvPr id="9" name="Picture 2" descr="Resultado de imagem para orçament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16" y="20273"/>
            <a:ext cx="1708310" cy="14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0"/>
          <p:cNvSpPr/>
          <p:nvPr/>
        </p:nvSpPr>
        <p:spPr>
          <a:xfrm>
            <a:off x="-21039" y="1201106"/>
            <a:ext cx="9144000" cy="999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24148" y="1377640"/>
            <a:ext cx="883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Quais os objetivos do O.P.E.?</a:t>
            </a:r>
          </a:p>
        </p:txBody>
      </p:sp>
      <p:pic>
        <p:nvPicPr>
          <p:cNvPr id="8" name="Picture 2" descr="G:\O meu disco\AEDLV\Logos MEC &amp; Outros\LOGO_COR-0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 b="26265"/>
          <a:stretch/>
        </p:blipFill>
        <p:spPr bwMode="auto">
          <a:xfrm>
            <a:off x="196775" y="228600"/>
            <a:ext cx="2052611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87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289</Words>
  <Application>Microsoft Office PowerPoint</Application>
  <PresentationFormat>Apresentação no Ecrã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8" baseType="lpstr">
      <vt:lpstr>Arial</vt:lpstr>
      <vt:lpstr>Abadi MT Condensed Extra Bold</vt:lpstr>
      <vt:lpstr>Gloucester MT Extra Condensed</vt:lpstr>
      <vt:lpstr>Calibri</vt:lpstr>
      <vt:lpstr>Bernard MT Condensed</vt:lpstr>
      <vt:lpstr>Guilty Treasure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Damião</dc:creator>
  <cp:lastModifiedBy>Claudia Patricia Fernandes Almeida</cp:lastModifiedBy>
  <cp:revision>56</cp:revision>
  <dcterms:created xsi:type="dcterms:W3CDTF">2016-12-17T13:04:45Z</dcterms:created>
  <dcterms:modified xsi:type="dcterms:W3CDTF">2025-02-20T15:32:37Z</dcterms:modified>
</cp:coreProperties>
</file>