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pt-P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A84E0-C9E6-46C7-9838-33D2D49867B6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2D42D-2C9D-47BC-BE4E-87449417543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43A28-B787-44FF-B973-3EF693202D99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474C9-C5FC-448B-9775-080FA8D8EEE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C8DED3-B879-4F79-A0F1-228EF2282629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BB5573-4D7C-48CB-98CC-3589369270E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8B931-8541-4161-A273-C793016C7C58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C6CE0-75DD-49E0-8752-D1F79E1B950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86E25-E5DF-48D8-8835-5AA6B013CBF1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C627B-F666-4EBA-97EE-7CBC8EF30FD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77094-5520-48E6-A3B9-70CB1947F057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2E150-E85D-4385-8255-53EC80BFD187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C182D-0DB9-4BDA-B4E3-BEF9EE04171D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12294-7F7F-4A3C-981F-726E42AFD2E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5A95A-0014-4E57-8174-4E78768B0C2F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CCC3F-C44A-4E73-8909-0075CD6FB09E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0BE0E-D243-4824-A7E3-D98F3B62141E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A328-73B1-4A24-BBEF-A6988FBF95B0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1348B-8AE7-42B6-A09F-FE0C5ADA0C5B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ED778-965C-41F6-A538-5A431B67B426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PT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9BE7D-A2DC-4AEF-8C18-8E1F281ABE52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6D9833-340A-4276-85A6-0F66CBFBE174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5462C24-A744-460F-9633-CCD80127C7BC}" type="datetimeFigureOut">
              <a:rPr lang="pt-PT"/>
              <a:pPr>
                <a:defRPr/>
              </a:pPr>
              <a:t>27-01-2012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6464BF9-BEFB-4D7D-882C-8DAF584735B8}" type="slidenum">
              <a:rPr lang="pt-PT"/>
              <a:pPr>
                <a:defRPr/>
              </a:pPr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5" r:id="rId3"/>
    <p:sldLayoutId id="2147483682" r:id="rId4"/>
    <p:sldLayoutId id="2147483681" r:id="rId5"/>
    <p:sldLayoutId id="2147483680" r:id="rId6"/>
    <p:sldLayoutId id="2147483679" r:id="rId7"/>
    <p:sldLayoutId id="2147483678" r:id="rId8"/>
    <p:sldLayoutId id="2147483686" r:id="rId9"/>
    <p:sldLayoutId id="2147483677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colorirdesenhos.com/files/imagecache/desenho_full/desenhos/pomba_paz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573463"/>
            <a:ext cx="1800225" cy="144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73200" y="5053013"/>
            <a:ext cx="5637213" cy="881062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pt-PT" sz="3600" b="1" dirty="0" smtClean="0">
                <a:solidFill>
                  <a:schemeClr val="bg2">
                    <a:lumMod val="25000"/>
                  </a:schemeClr>
                </a:solidFill>
              </a:rPr>
              <a:t>30 de janeiro</a:t>
            </a:r>
          </a:p>
          <a:p>
            <a:pPr fontAlgn="auto">
              <a:buClr>
                <a:schemeClr val="accent6">
                  <a:lumMod val="75000"/>
                </a:schemeClr>
              </a:buClr>
              <a:defRPr/>
            </a:pPr>
            <a:endParaRPr lang="pt-PT" dirty="0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1556792"/>
            <a:ext cx="7175351" cy="1793167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dirty="0" smtClean="0"/>
              <a:t>Dia da Não Violência e da Paz</a:t>
            </a:r>
            <a:endParaRPr lang="pt-PT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457200" y="404813"/>
            <a:ext cx="8229600" cy="5721350"/>
          </a:xfrm>
        </p:spPr>
        <p:txBody>
          <a:bodyPr rtlCol="0">
            <a:normAutofit/>
          </a:bodyPr>
          <a:lstStyle/>
          <a:p>
            <a:pPr marL="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  <a:cs typeface="Arial" pitchFamily="34" charset="0"/>
              </a:rPr>
              <a:t>Neste dia, assinala-se a data da morte de Mahatma Gandhi.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t-PT" sz="36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2219325"/>
            <a:ext cx="2520950" cy="377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60840" cy="1143000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dirty="0" smtClean="0"/>
              <a:t>Breve Biografia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971550" y="1341438"/>
            <a:ext cx="6832600" cy="4535487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Viveu entre 1869 – 1948;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1888 Estudou Direito em Inglaterra;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1891 Regressa à Índia como advogado;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1893 Embarca para África do Sul;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F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oi defensor do princípio da não-violência, em vez da guerra, como forma de protesto; 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1915 renuncia aos hábitos Ocidentais e passa a andar descalço;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1929 organizou a marcha  conhecida por </a:t>
            </a:r>
          </a:p>
          <a:p>
            <a:pPr marL="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“A MARCHA DO SAL</a:t>
            </a: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”.</a:t>
            </a: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3" y="4365104"/>
            <a:ext cx="7766248" cy="216024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t-PT" dirty="0" smtClean="0"/>
              <a:t>Marcha do </a:t>
            </a:r>
            <a:r>
              <a:rPr lang="pt-PT" dirty="0"/>
              <a:t>Sal</a:t>
            </a:r>
            <a:br>
              <a:rPr lang="pt-PT" dirty="0"/>
            </a:br>
            <a:r>
              <a:rPr lang="pt-PT" sz="2400" dirty="0"/>
              <a:t>A Marcha do Sal foi um ato de protesto contra a proibição, imposta pelos britânicos, da extração de sal na Índia colonial.</a:t>
            </a:r>
            <a:br>
              <a:rPr lang="pt-PT" sz="2400" dirty="0"/>
            </a:br>
            <a:r>
              <a:rPr lang="pt-PT" sz="2400" dirty="0" smtClean="0"/>
              <a:t/>
            </a:r>
            <a:br>
              <a:rPr lang="pt-PT" sz="2400" dirty="0" smtClean="0"/>
            </a:br>
            <a:endParaRPr lang="pt-PT" sz="24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>
          <a:xfrm>
            <a:off x="2070100" y="731838"/>
            <a:ext cx="4546600" cy="3475037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Imagem 1" descr="C:\Documents and Settings\Biblioteca\Ambiente de trabalho\Imagens\File0162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/>
          <a:srcRect l="46249" t="6172" b="48222"/>
          <a:stretch>
            <a:fillRect/>
          </a:stretch>
        </p:blipFill>
        <p:spPr>
          <a:xfrm>
            <a:off x="2051720" y="620688"/>
            <a:ext cx="4389438" cy="2808287"/>
          </a:xfrm>
          <a:noFill/>
        </p:spPr>
      </p:pic>
      <p:sp>
        <p:nvSpPr>
          <p:cNvPr id="2" name="Título 1" descr="ó deus"/>
          <p:cNvSpPr>
            <a:spLocks noGrp="1"/>
          </p:cNvSpPr>
          <p:nvPr>
            <p:ph type="title"/>
          </p:nvPr>
        </p:nvSpPr>
        <p:spPr>
          <a:xfrm>
            <a:off x="1691680" y="3789040"/>
            <a:ext cx="6512511" cy="252028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None/>
              <a:defRPr/>
            </a:pPr>
            <a:r>
              <a:rPr lang="pt-PT" dirty="0"/>
              <a:t>Morte</a:t>
            </a:r>
            <a:br>
              <a:rPr lang="pt-PT" dirty="0"/>
            </a:br>
            <a:r>
              <a:rPr lang="pt-PT" sz="2400" dirty="0"/>
              <a:t>Inscrição no túmulo de Gandhi </a:t>
            </a:r>
            <a:r>
              <a:rPr lang="pt-PT" sz="2400" dirty="0" smtClean="0"/>
              <a:t>em Hindu“HEY </a:t>
            </a:r>
            <a:r>
              <a:rPr lang="pt-PT" sz="2400" dirty="0"/>
              <a:t>RAMA”</a:t>
            </a:r>
            <a:br>
              <a:rPr lang="pt-PT" sz="2400" dirty="0"/>
            </a:br>
            <a:r>
              <a:rPr lang="pt-PT" sz="2400" dirty="0"/>
              <a:t>Em </a:t>
            </a:r>
            <a:r>
              <a:rPr lang="pt-PT" sz="2400" dirty="0" smtClean="0"/>
              <a:t>Português significa</a:t>
            </a:r>
            <a:r>
              <a:rPr lang="pt-PT" sz="2400" dirty="0"/>
              <a:t/>
            </a:r>
            <a:br>
              <a:rPr lang="pt-PT" sz="2400" dirty="0"/>
            </a:br>
            <a:r>
              <a:rPr lang="pt-PT" sz="3600" dirty="0"/>
              <a:t>“OH, DEUS”</a:t>
            </a:r>
            <a:br>
              <a:rPr lang="pt-PT" sz="3600" dirty="0"/>
            </a:br>
            <a:endParaRPr lang="pt-PT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dirty="0" smtClean="0"/>
              <a:t>Prémio Nobel da Paz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1143000" y="731838"/>
            <a:ext cx="6400800" cy="3705225"/>
          </a:xfrm>
        </p:spPr>
        <p:txBody>
          <a:bodyPr rtlCol="0">
            <a:normAutofit/>
          </a:bodyPr>
          <a:lstStyle/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	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Gandhi </a:t>
            </a: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nunca recebeu o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prémio </a:t>
            </a: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Nobel da Paz, apesar de ter sido indicado cinco vezes entre 1937 e 1948. </a:t>
            </a:r>
            <a:endParaRPr lang="pt-PT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</a:t>
            </a:r>
            <a:endParaRPr lang="pt-PT" sz="24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45720" indent="0" algn="just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	Décadas </a:t>
            </a: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depois, no entanto, o erro foi reconhecido pelo </a:t>
            </a:r>
            <a:r>
              <a:rPr lang="pt-PT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comité </a:t>
            </a:r>
            <a:r>
              <a:rPr lang="pt-PT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organizador do Nobel.</a:t>
            </a:r>
          </a:p>
          <a:p>
            <a:pPr marL="45720" indent="0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t-PT" sz="35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19672" y="5229200"/>
            <a:ext cx="6974160" cy="1008112"/>
          </a:xfrm>
        </p:spPr>
        <p:txBody>
          <a:bodyPr/>
          <a:lstStyle/>
          <a:p>
            <a:pPr marL="0" indent="0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sz="4000" dirty="0"/>
              <a:t>O</a:t>
            </a:r>
            <a:r>
              <a:rPr lang="pt-PT" sz="4000" dirty="0" smtClean="0"/>
              <a:t> que Gandhi nos ensinou? </a:t>
            </a:r>
            <a:endParaRPr lang="pt-PT" sz="40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1116013" y="620713"/>
            <a:ext cx="6813550" cy="4537075"/>
          </a:xfrm>
        </p:spPr>
        <p:txBody>
          <a:bodyPr rtlCol="0">
            <a:normAutofit fontScale="55000" lnSpcReduction="20000"/>
          </a:bodyPr>
          <a:lstStyle/>
          <a:p>
            <a:pPr indent="-182880" fontAlgn="auto">
              <a:lnSpc>
                <a:spcPct val="17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“Procurar </a:t>
            </a:r>
            <a:r>
              <a:rPr lang="pt-PT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 </a:t>
            </a: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verdade, </a:t>
            </a:r>
            <a:r>
              <a:rPr lang="pt-PT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a falsidade, e a tentar ser verdadeiro para mim próprio, bem como para os </a:t>
            </a: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outros”;</a:t>
            </a:r>
            <a:endParaRPr lang="pt-PT" sz="2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indent="-182880" fontAlgn="auto">
              <a:lnSpc>
                <a:spcPct val="17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“Duvidar </a:t>
            </a:r>
            <a:r>
              <a:rPr lang="pt-PT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do </a:t>
            </a: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valor </a:t>
            </a:r>
            <a:r>
              <a:rPr lang="pt-PT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da maior parte dos prémios da vida, em especial os </a:t>
            </a: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materiais”;</a:t>
            </a:r>
            <a:endParaRPr lang="pt-PT" sz="2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indent="-182880" fontAlgn="auto">
              <a:lnSpc>
                <a:spcPct val="17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“Cultivar </a:t>
            </a:r>
            <a:r>
              <a:rPr lang="pt-PT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uma força interior, ser tolerante com os </a:t>
            </a: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outros”;</a:t>
            </a:r>
            <a:endParaRPr lang="pt-PT" sz="2900" dirty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indent="-182880" fontAlgn="auto">
              <a:lnSpc>
                <a:spcPct val="17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“Disciplinar </a:t>
            </a:r>
            <a:r>
              <a:rPr lang="pt-PT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o espírito e o corpo e manter a cobiça, os desejos, o egoísmo e as ambições mundanas sob </a:t>
            </a: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controlo”;</a:t>
            </a:r>
            <a:endParaRPr lang="pt-PT" sz="2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indent="-182880" fontAlgn="auto">
              <a:lnSpc>
                <a:spcPct val="170000"/>
              </a:lnSpc>
              <a:buClr>
                <a:schemeClr val="accent6">
                  <a:lumMod val="75000"/>
                </a:schemeClr>
              </a:buClr>
              <a:defRPr/>
            </a:pP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“Amar</a:t>
            </a:r>
            <a:r>
              <a:rPr lang="pt-PT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, </a:t>
            </a: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 </a:t>
            </a:r>
            <a:r>
              <a:rPr lang="pt-PT" sz="2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perdoar e não odiar; renunciar à violência e compreender o poder da </a:t>
            </a:r>
            <a:r>
              <a:rPr lang="pt-PT" sz="2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Rounded MT Bold" pitchFamily="34" charset="0"/>
              </a:rPr>
              <a:t>não-violência”.</a:t>
            </a:r>
            <a:endParaRPr lang="pt-PT" sz="2900" dirty="0" smtClean="0">
              <a:solidFill>
                <a:schemeClr val="tx1">
                  <a:lumMod val="75000"/>
                  <a:lumOff val="25000"/>
                </a:schemeClr>
              </a:solidFill>
              <a:latin typeface="Arial Rounded MT Bold" pitchFamily="34" charset="0"/>
            </a:endParaRPr>
          </a:p>
          <a:p>
            <a:pPr marL="4572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t-PT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45720" indent="0" algn="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pt-PT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William </a:t>
            </a:r>
            <a:r>
              <a:rPr lang="pt-PT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L. Shirer, jornalista, em ”Biografia de Gandhi”</a:t>
            </a:r>
          </a:p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pt-PT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pt-PT" dirty="0" smtClean="0"/>
              <a:t>Bibliografia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633584"/>
          </a:xfrm>
        </p:spPr>
        <p:txBody>
          <a:bodyPr/>
          <a:lstStyle/>
          <a:p>
            <a:r>
              <a:rPr lang="pt-PT" sz="1800" dirty="0" smtClean="0">
                <a:solidFill>
                  <a:schemeClr val="tx1"/>
                </a:solidFill>
              </a:rPr>
              <a:t>NICHOLSON, Michael, </a:t>
            </a:r>
            <a:r>
              <a:rPr lang="pt-PT" sz="1800" i="1" dirty="0" smtClean="0">
                <a:solidFill>
                  <a:schemeClr val="tx1"/>
                </a:solidFill>
              </a:rPr>
              <a:t>Mahatma Gandhi, </a:t>
            </a:r>
            <a:r>
              <a:rPr lang="pt-PT" sz="1800" dirty="0">
                <a:solidFill>
                  <a:schemeClr val="tx1"/>
                </a:solidFill>
              </a:rPr>
              <a:t>Grã- </a:t>
            </a:r>
            <a:r>
              <a:rPr lang="pt-PT" sz="1800" dirty="0" smtClean="0">
                <a:solidFill>
                  <a:schemeClr val="tx1"/>
                </a:solidFill>
              </a:rPr>
              <a:t>        	</a:t>
            </a:r>
            <a:r>
              <a:rPr lang="pt-PT" sz="1800" smtClean="0">
                <a:solidFill>
                  <a:schemeClr val="tx1"/>
                </a:solidFill>
              </a:rPr>
              <a:t>	                       Bretanha,1987</a:t>
            </a:r>
            <a:r>
              <a:rPr lang="pt-PT" sz="1800" dirty="0">
                <a:solidFill>
                  <a:schemeClr val="tx1"/>
                </a:solidFill>
              </a:rPr>
              <a:t>, Editora </a:t>
            </a:r>
            <a:r>
              <a:rPr lang="pt-PT" sz="1800" dirty="0" smtClean="0">
                <a:solidFill>
                  <a:schemeClr val="tx1"/>
                </a:solidFill>
              </a:rPr>
              <a:t>Replicação;</a:t>
            </a:r>
          </a:p>
          <a:p>
            <a:r>
              <a:rPr lang="pt-PT" sz="1400" dirty="0">
                <a:solidFill>
                  <a:schemeClr val="tx1"/>
                </a:solidFill>
              </a:rPr>
              <a:t>http://</a:t>
            </a:r>
            <a:r>
              <a:rPr lang="pt-PT" sz="1400" dirty="0" smtClean="0">
                <a:solidFill>
                  <a:schemeClr val="tx1"/>
                </a:solidFill>
              </a:rPr>
              <a:t>pt.wikipedia.org/wiki/Marcha_do_Sal;</a:t>
            </a:r>
          </a:p>
          <a:p>
            <a:r>
              <a:rPr lang="pt-PT" sz="1400" dirty="0">
                <a:solidFill>
                  <a:schemeClr val="tx1"/>
                </a:solidFill>
              </a:rPr>
              <a:t>http://www.vopus.org/pt/gnose/grandes-personagens/mahatma-gandhi--</a:t>
            </a:r>
            <a:r>
              <a:rPr lang="pt-PT" sz="1400" dirty="0" smtClean="0">
                <a:solidFill>
                  <a:schemeClr val="tx1"/>
                </a:solidFill>
              </a:rPr>
              <a:t>o-apostolo-da-nao-violencia.html;</a:t>
            </a:r>
          </a:p>
          <a:p>
            <a:r>
              <a:rPr lang="pt-PT" sz="1400" dirty="0">
                <a:solidFill>
                  <a:schemeClr val="tx1"/>
                </a:solidFill>
              </a:rPr>
              <a:t>http://www.google.com/imgres?q=pomba+da+paz&amp;um=1&amp;hl=pt-PT&amp;biw=1280&amp;bih=818&amp;tbm=isch&amp;tbnid=lKVOKDb3xjUrTM:&amp;imgrefurl=http://colorirdesenhos.com/desenhos/377-pomba-paz&amp;docid=usiAmJRPf6bQuM&amp;imgurl=http://colorirdesenhos.com/files/imagecache/desenho_full/desenhos/pomba_paz.jpg&amp;w=600&amp;h=481&amp;ei=rsYiT-mtNNCa0QW-u5TOCg&amp;zoom=1&amp;iact=hc&amp;vpx=348&amp;vpy=181&amp;dur=1294&amp;hovh=201&amp;hovw=251&amp;tx=180&amp;ty=131&amp;sig=100106384863693336426&amp;page=1&amp;tbnh=137&amp;tbnw=180&amp;start=0&amp;ndsp=24&amp;ved=1t:429,r:1,s:0</a:t>
            </a:r>
          </a:p>
        </p:txBody>
      </p:sp>
    </p:spTree>
    <p:extLst>
      <p:ext uri="{BB962C8B-B14F-4D97-AF65-F5344CB8AC3E}">
        <p14:creationId xmlns:p14="http://schemas.microsoft.com/office/powerpoint/2010/main" val="2309690453"/>
      </p:ext>
    </p:extLst>
  </p:cSld>
  <p:clrMapOvr>
    <a:masterClrMapping/>
  </p:clrMapOvr>
</p:sld>
</file>

<file path=ppt/theme/theme1.xml><?xml version="1.0" encoding="utf-8"?>
<a:theme xmlns:a="http://schemas.openxmlformats.org/drawingml/2006/main" name="Turbilhão">
  <a:themeElements>
    <a:clrScheme name="Turbilh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urbilh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urbilh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135</TotalTime>
  <Words>221</Words>
  <Application>Microsoft Office PowerPoint</Application>
  <PresentationFormat>Apresentação no Ecrã (4:3)</PresentationFormat>
  <Paragraphs>32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8</vt:i4>
      </vt:variant>
    </vt:vector>
  </HeadingPairs>
  <TitlesOfParts>
    <vt:vector size="9" baseType="lpstr">
      <vt:lpstr>Turbilhão</vt:lpstr>
      <vt:lpstr>Dia da Não Violência e da Paz</vt:lpstr>
      <vt:lpstr>Apresentação do PowerPoint</vt:lpstr>
      <vt:lpstr>Breve Biografia</vt:lpstr>
      <vt:lpstr>Marcha do Sal A Marcha do Sal foi um ato de protesto contra a proibição, imposta pelos britânicos, da extração de sal na Índia colonial.  </vt:lpstr>
      <vt:lpstr>Morte Inscrição no túmulo de Gandhi em Hindu“HEY RAMA” Em Português significa “OH, DEUS” </vt:lpstr>
      <vt:lpstr>Prémio Nobel da Paz</vt:lpstr>
      <vt:lpstr>O que Gandhi nos ensinou? </vt:lpstr>
      <vt:lpstr>Bibliografia</vt:lpstr>
    </vt:vector>
  </TitlesOfParts>
  <Company>M. E. - GEPE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da Não Violência e da Paz</dc:title>
  <dc:creator>Professor</dc:creator>
  <cp:lastModifiedBy>Professor</cp:lastModifiedBy>
  <cp:revision>14</cp:revision>
  <dcterms:created xsi:type="dcterms:W3CDTF">2012-01-25T12:03:19Z</dcterms:created>
  <dcterms:modified xsi:type="dcterms:W3CDTF">2012-01-27T15:49:58Z</dcterms:modified>
</cp:coreProperties>
</file>